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5F51"/>
    <a:srgbClr val="4D671B"/>
    <a:srgbClr val="739A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jpeg>
</file>

<file path=ppt/media/image11.jpe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6308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541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732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97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482047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31308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5899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192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03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068761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smtClean="0"/>
              <a:t>11/27/2018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78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11/27/2018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095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26BFD84-D7C3-4499-B00B-73AB98675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4792">
                        <a14:foregroundMark x1="70365" y1="13519" x2="70365" y2="13519"/>
                        <a14:foregroundMark x1="68385" y1="11389" x2="73385" y2="15370"/>
                        <a14:foregroundMark x1="70104" y1="9167" x2="74583" y2="16204"/>
                        <a14:foregroundMark x1="76875" y1="15370" x2="79844" y2="17130"/>
                        <a14:foregroundMark x1="71146" y1="8241" x2="68385" y2="11759"/>
                        <a14:foregroundMark x1="78073" y1="27685" x2="81823" y2="21944"/>
                        <a14:foregroundMark x1="52969" y1="78611" x2="46719" y2="83889"/>
                        <a14:foregroundMark x1="55677" y1="85278" x2="49740" y2="79907"/>
                        <a14:foregroundMark x1="56667" y1="86574" x2="12135" y2="88333"/>
                        <a14:foregroundMark x1="13646" y1="51204" x2="25313" y2="41019"/>
                        <a14:foregroundMark x1="20365" y1="43241" x2="22604" y2="39259"/>
                        <a14:foregroundMark x1="25313" y1="39259" x2="28333" y2="35648"/>
                        <a14:foregroundMark x1="34792" y1="32130" x2="39531" y2="35648"/>
                        <a14:foregroundMark x1="39271" y1="34352" x2="42969" y2="36111"/>
                        <a14:foregroundMark x1="65417" y1="10926" x2="67396" y2="10463"/>
                        <a14:foregroundMark x1="67135" y1="9167" x2="69635" y2="8241"/>
                        <a14:backgroundMark x1="69896" y1="94722" x2="79844" y2="91204"/>
                        <a14:backgroundMark x1="65417" y1="88148" x2="77344" y2="85000"/>
                        <a14:backgroundMark x1="10000" y1="81204" x2="17500" y2="90741"/>
                        <a14:backgroundMark x1="28281" y1="92407" x2="19896" y2="96667"/>
                        <a14:backgroundMark x1="9688" y1="90741" x2="14479" y2="95556"/>
                        <a14:backgroundMark x1="33333" y1="95556" x2="37552" y2="96667"/>
                        <a14:backgroundMark x1="16563" y1="91852" x2="21667" y2="93426"/>
                        <a14:backgroundMark x1="29479" y1="95000" x2="39323" y2="97130"/>
                        <a14:backgroundMark x1="43229" y1="97685" x2="46823" y2="97685"/>
                        <a14:backgroundMark x1="41406" y1="97130" x2="48021" y2="97685"/>
                        <a14:backgroundMark x1="9688" y1="62593" x2="14479" y2="79074"/>
                        <a14:backgroundMark x1="15677" y1="84352" x2="20781" y2="89167"/>
                        <a14:backgroundMark x1="50417" y1="96667" x2="58490" y2="99259"/>
                        <a14:backgroundMark x1="15000" y1="85833" x2="18229" y2="88796"/>
                        <a14:backgroundMark x1="15885" y1="85833" x2="18438" y2="90000"/>
                        <a14:backgroundMark x1="11563" y1="86481" x2="16406" y2="91296"/>
                        <a14:backgroundMark x1="11927" y1="87130" x2="15156" y2="89444"/>
                        <a14:backgroundMark x1="14635" y1="84259" x2="13906" y2="92315"/>
                        <a14:backgroundMark x1="14063" y1="82963" x2="15729" y2="92315"/>
                        <a14:backgroundMark x1="12083" y1="85556" x2="14063" y2="93611"/>
                        <a14:backgroundMark x1="55208" y1="97407" x2="59740" y2="92593"/>
                        <a14:backgroundMark x1="13906" y1="85833" x2="12656" y2="91019"/>
                        <a14:backgroundMark x1="28490" y1="91944" x2="34115" y2="97407"/>
                        <a14:backgroundMark x1="54688" y1="95185" x2="60469" y2="87500"/>
                        <a14:backgroundMark x1="14427" y1="85093" x2="15729" y2="92778"/>
                        <a14:backgroundMark x1="10990" y1="86667" x2="11354" y2="92407"/>
                        <a14:backgroundMark x1="13542" y1="85093" x2="14427" y2="94074"/>
                        <a14:backgroundMark x1="14427" y1="83148" x2="18750" y2="94722"/>
                        <a14:backgroundMark x1="15365" y1="84074" x2="18073" y2="95000"/>
                        <a14:backgroundMark x1="12812" y1="81204" x2="21094" y2="927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988692" y="2330504"/>
            <a:ext cx="6498078" cy="36551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02D3B1-4C52-496E-826C-2548D48DA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59755" y="1592489"/>
            <a:ext cx="14194972" cy="2049757"/>
          </a:xfrm>
        </p:spPr>
        <p:txBody>
          <a:bodyPr/>
          <a:lstStyle/>
          <a:p>
            <a:r>
              <a:rPr lang="en-US" sz="8000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SemiBold SemiConden" panose="020B0502040204020203" pitchFamily="34" charset="0"/>
              </a:rPr>
              <a:t>Basilisk lizard’s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/>
            </a:r>
            <a:br>
              <a:rPr lang="en-US" sz="8000" dirty="0"/>
            </a:br>
            <a:endParaRPr lang="th-TH" sz="8000" dirty="0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85EDC30-1F1F-42F3-BB56-45C2908D79EA}"/>
              </a:ext>
            </a:extLst>
          </p:cNvPr>
          <p:cNvSpPr txBox="1">
            <a:spLocks/>
          </p:cNvSpPr>
          <p:nvPr/>
        </p:nvSpPr>
        <p:spPr>
          <a:xfrm>
            <a:off x="-1001486" y="6421103"/>
            <a:ext cx="14194972" cy="2049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Bahnschrift Light" panose="020B0502040204020203" pitchFamily="34" charset="0"/>
              </a:rPr>
              <a:t>locomotion</a:t>
            </a:r>
            <a:r>
              <a:rPr lang="en-US" sz="8000" dirty="0"/>
              <a:t/>
            </a:r>
            <a:br>
              <a:rPr lang="en-US" sz="8000" dirty="0"/>
            </a:br>
            <a:r>
              <a:rPr lang="en-US" sz="8000" dirty="0"/>
              <a:t/>
            </a:r>
            <a:br>
              <a:rPr lang="en-US" sz="8000" dirty="0"/>
            </a:br>
            <a:endParaRPr lang="th-TH" sz="8000" dirty="0"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45315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silisk lizard runs on water Rate My Science">
            <a:hlinkClick r:id="" action="ppaction://media"/>
            <a:extLst>
              <a:ext uri="{FF2B5EF4-FFF2-40B4-BE49-F238E27FC236}">
                <a16:creationId xmlns:a16="http://schemas.microsoft.com/office/drawing/2014/main" xmlns="" id="{EC802507-591A-4F65-81D9-F2FF21D5AD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1678" y="1910373"/>
            <a:ext cx="4829175" cy="35941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3C7C49B-7286-4420-B021-DCE9A5F572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2222"/>
          <a:stretch/>
        </p:blipFill>
        <p:spPr>
          <a:xfrm>
            <a:off x="7485163" y="3855343"/>
            <a:ext cx="2969255" cy="21688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B91A28D2-60B3-4FF8-A222-197146C5EDAB}"/>
              </a:ext>
            </a:extLst>
          </p:cNvPr>
          <p:cNvSpPr txBox="1"/>
          <p:nvPr/>
        </p:nvSpPr>
        <p:spPr>
          <a:xfrm>
            <a:off x="1400143" y="5772988"/>
            <a:ext cx="453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real Basilisk lizard runs on water.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2791D9D-1320-407B-B758-780DEB0C6B21}"/>
              </a:ext>
            </a:extLst>
          </p:cNvPr>
          <p:cNvSpPr txBox="1"/>
          <p:nvPr/>
        </p:nvSpPr>
        <p:spPr>
          <a:xfrm>
            <a:off x="6703670" y="6022419"/>
            <a:ext cx="4532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Position of knee, angle and foot in </a:t>
            </a:r>
            <a:r>
              <a:rPr lang="en-US" dirty="0" err="1"/>
              <a:t>xy</a:t>
            </a:r>
            <a:r>
              <a:rPr lang="en-US" dirty="0"/>
              <a:t> </a:t>
            </a:r>
            <a:r>
              <a:rPr lang="en-US" dirty="0" smtClean="0"/>
              <a:t>plane</a:t>
            </a:r>
          </a:p>
          <a:p>
            <a:pPr algn="ctr"/>
            <a:r>
              <a:rPr lang="en-US" sz="1400" i="1" dirty="0" smtClean="0"/>
              <a:t>(</a:t>
            </a:r>
            <a:r>
              <a:rPr lang="en-US" sz="1400" i="1" dirty="0"/>
              <a:t>http://jeb.biologists.org/content/206/23/4363</a:t>
            </a:r>
            <a:r>
              <a:rPr lang="en-US" sz="1400" i="1" dirty="0" smtClean="0"/>
              <a:t> </a:t>
            </a:r>
            <a:endParaRPr lang="th-TH" sz="1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3503933" y="528305"/>
            <a:ext cx="773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Introduction and Data preparation</a:t>
            </a:r>
            <a:r>
              <a:rPr lang="en-US" sz="2400" b="1" dirty="0">
                <a:solidFill>
                  <a:srgbClr val="455F51"/>
                </a:solidFill>
                <a:latin typeface="Bahnschrift Light SemiCondensed" panose="020B0502040204020203" pitchFamily="34" charset="0"/>
              </a:rPr>
              <a:t>	</a:t>
            </a:r>
            <a:endParaRPr lang="th-TH" dirty="0">
              <a:solidFill>
                <a:srgbClr val="455F51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9ADB9FE3-7379-44FA-AC34-9922F4139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en-US" dirty="0">
                <a:latin typeface="Bahnschrift SemiBold SemiConden" panose="020B0502040204020203" pitchFamily="34" charset="0"/>
              </a:rPr>
              <a:t>Part </a:t>
            </a:r>
            <a:r>
              <a:rPr lang="en-US" dirty="0" smtClean="0">
                <a:latin typeface="Bahnschrift SemiBold SemiConden" panose="020B0502040204020203" pitchFamily="34" charset="0"/>
              </a:rPr>
              <a:t>1 :</a:t>
            </a:r>
            <a:endParaRPr lang="th-TH" dirty="0">
              <a:latin typeface="Bangna New" panose="02000506000000020004" pitchFamily="2" charset="0"/>
              <a:cs typeface="Bangna New" panose="02000506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91A28D2-60B3-4FF8-A222-197146C5EDAB}"/>
              </a:ext>
            </a:extLst>
          </p:cNvPr>
          <p:cNvSpPr txBox="1"/>
          <p:nvPr/>
        </p:nvSpPr>
        <p:spPr>
          <a:xfrm>
            <a:off x="6703668" y="3305974"/>
            <a:ext cx="453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Kinematic diagram</a:t>
            </a:r>
            <a:endParaRPr lang="th-TH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6082" y="1288275"/>
            <a:ext cx="1656671" cy="198532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668" y="1439081"/>
            <a:ext cx="2691674" cy="168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1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DB9FE3-7379-44FA-AC34-9922F4139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 SemiBold SemiConden" panose="020B0502040204020203" pitchFamily="34" charset="0"/>
              </a:rPr>
              <a:t>Part 2 </a:t>
            </a:r>
            <a:r>
              <a:rPr lang="en-US" dirty="0" smtClean="0">
                <a:latin typeface="Bahnschrift SemiBold SemiConden" panose="020B0502040204020203" pitchFamily="34" charset="0"/>
              </a:rPr>
              <a:t>:</a:t>
            </a:r>
            <a:endParaRPr lang="th-TH" dirty="0">
              <a:latin typeface="Bangna New" panose="02000506000000020004" pitchFamily="2" charset="0"/>
              <a:cs typeface="Bangna New" panose="02000506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4ED2A2A-D3F5-4E94-8BDE-53FF6E941DA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1327" y="1220000"/>
            <a:ext cx="3223286" cy="230414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2879138-7D6D-4764-95E2-A33E038405C7}"/>
              </a:ext>
            </a:extLst>
          </p:cNvPr>
          <p:cNvSpPr txBox="1"/>
          <p:nvPr/>
        </p:nvSpPr>
        <p:spPr>
          <a:xfrm>
            <a:off x="1416850" y="3564332"/>
            <a:ext cx="453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Inverse kinematics for theta calculation</a:t>
            </a:r>
            <a:endParaRPr lang="th-TH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F3A9363-ADD6-450C-BCC5-F17A1B9A2232}"/>
              </a:ext>
            </a:extLst>
          </p:cNvPr>
          <p:cNvSpPr txBox="1"/>
          <p:nvPr/>
        </p:nvSpPr>
        <p:spPr>
          <a:xfrm>
            <a:off x="6504799" y="3564332"/>
            <a:ext cx="4532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Simulation</a:t>
            </a:r>
            <a:endParaRPr lang="th-T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3841F32-3E7F-41B6-9743-77C0132D5C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66022" y="3933664"/>
            <a:ext cx="3223286" cy="24174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FBDD574-C700-4640-9D10-163AD67E6896}"/>
              </a:ext>
            </a:extLst>
          </p:cNvPr>
          <p:cNvSpPr txBox="1"/>
          <p:nvPr/>
        </p:nvSpPr>
        <p:spPr>
          <a:xfrm>
            <a:off x="2628853" y="6382019"/>
            <a:ext cx="1790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Sensing torque</a:t>
            </a:r>
            <a:endParaRPr lang="th-TH" dirty="0"/>
          </a:p>
        </p:txBody>
      </p:sp>
      <p:sp>
        <p:nvSpPr>
          <p:cNvPr id="11" name="TextBox 10"/>
          <p:cNvSpPr txBox="1"/>
          <p:nvPr/>
        </p:nvSpPr>
        <p:spPr>
          <a:xfrm>
            <a:off x="3682970" y="552187"/>
            <a:ext cx="773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1</a:t>
            </a:r>
            <a:r>
              <a:rPr lang="en-US" sz="2800" b="1" baseline="30000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st</a:t>
            </a:r>
            <a:r>
              <a:rPr lang="en-US" sz="2800" b="1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 </a:t>
            </a:r>
            <a:r>
              <a:rPr lang="en-US" sz="2800" b="1" dirty="0" err="1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Simscape</a:t>
            </a:r>
            <a:r>
              <a:rPr lang="en-US" sz="2800" b="1" dirty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 run for reference</a:t>
            </a:r>
            <a:r>
              <a:rPr lang="en-US" sz="2400" b="1" dirty="0">
                <a:solidFill>
                  <a:srgbClr val="455F51"/>
                </a:solidFill>
                <a:latin typeface="Bahnschrift Light SemiCondensed" panose="020B0502040204020203" pitchFamily="34" charset="0"/>
              </a:rPr>
              <a:t>	</a:t>
            </a:r>
            <a:endParaRPr lang="th-TH" dirty="0">
              <a:solidFill>
                <a:srgbClr val="455F51"/>
              </a:solidFill>
            </a:endParaRPr>
          </a:p>
        </p:txBody>
      </p:sp>
      <p:pic>
        <p:nvPicPr>
          <p:cNvPr id="12" name="Picture 11" descr="E:\The Folder-new\uni\yr3\mm\pj\part2\html\parameter_01.pn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300" y="3950377"/>
            <a:ext cx="3485243" cy="2417464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FBDD574-C700-4640-9D10-163AD67E6896}"/>
              </a:ext>
            </a:extLst>
          </p:cNvPr>
          <p:cNvSpPr txBox="1"/>
          <p:nvPr/>
        </p:nvSpPr>
        <p:spPr>
          <a:xfrm>
            <a:off x="7875830" y="6384555"/>
            <a:ext cx="1790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rajectory</a:t>
            </a:r>
            <a:endParaRPr lang="th-TH" dirty="0"/>
          </a:p>
        </p:txBody>
      </p:sp>
      <p:pic>
        <p:nvPicPr>
          <p:cNvPr id="14" name="kinemati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28300" y="1220000"/>
            <a:ext cx="3485243" cy="232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45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D97313E-9C22-4C99-9092-E6B222C52F82}"/>
              </a:ext>
            </a:extLst>
          </p:cNvPr>
          <p:cNvSpPr/>
          <p:nvPr/>
        </p:nvSpPr>
        <p:spPr>
          <a:xfrm>
            <a:off x="7939857" y="5518519"/>
            <a:ext cx="3118250" cy="10156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73C0D3-8DCF-4524-A110-D0DFE09AF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Bahnschrift SemiBold SemiConden" panose="020B0502040204020203" pitchFamily="34" charset="0"/>
              </a:rPr>
              <a:t>Part 3 </a:t>
            </a:r>
            <a:r>
              <a:rPr lang="en-US" dirty="0" smtClean="0">
                <a:latin typeface="Bahnschrift SemiBold SemiConden" panose="020B0502040204020203" pitchFamily="34" charset="0"/>
              </a:rPr>
              <a:t>:</a:t>
            </a:r>
            <a:endParaRPr lang="th-TH" dirty="0">
              <a:latin typeface="Bangna New" panose="02000506000000020004" pitchFamily="2" charset="0"/>
              <a:cs typeface="Bangna New" panose="02000506000000020004" pitchFamily="2" charset="0"/>
            </a:endParaRPr>
          </a:p>
        </p:txBody>
      </p:sp>
      <p:pic>
        <p:nvPicPr>
          <p:cNvPr id="4" name="Content Placeholder 3" descr="opti">
            <a:extLst>
              <a:ext uri="{FF2B5EF4-FFF2-40B4-BE49-F238E27FC236}">
                <a16:creationId xmlns:a16="http://schemas.microsoft.com/office/drawing/2014/main" xmlns="" id="{1AC1547F-945A-493D-A87D-1B88B4E5E52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2936" y="2008619"/>
            <a:ext cx="4916893" cy="298776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649074" y="537673"/>
            <a:ext cx="7731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2</a:t>
            </a:r>
            <a:r>
              <a:rPr lang="en-US" sz="2800" b="1" baseline="30000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nd</a:t>
            </a:r>
            <a:r>
              <a:rPr lang="en-US" sz="2800" b="1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 </a:t>
            </a:r>
            <a:r>
              <a:rPr lang="en-US" sz="2800" b="1" dirty="0" err="1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Simscape</a:t>
            </a:r>
            <a:r>
              <a:rPr lang="en-US" sz="2800" b="1" dirty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 run for </a:t>
            </a:r>
            <a:r>
              <a:rPr lang="en-US" sz="2800" b="1" dirty="0" smtClean="0">
                <a:solidFill>
                  <a:srgbClr val="455F51"/>
                </a:solidFill>
                <a:latin typeface="Bangna New" panose="02000506000000020004" pitchFamily="2" charset="0"/>
                <a:cs typeface="Bangna New" panose="02000506000000020004" pitchFamily="2" charset="0"/>
              </a:rPr>
              <a:t>optimization</a:t>
            </a:r>
            <a:r>
              <a:rPr lang="en-US" sz="2400" b="1" dirty="0">
                <a:solidFill>
                  <a:srgbClr val="455F51"/>
                </a:solidFill>
                <a:latin typeface="Bahnschrift Light SemiCondensed" panose="020B0502040204020203" pitchFamily="34" charset="0"/>
              </a:rPr>
              <a:t>	</a:t>
            </a:r>
            <a:endParaRPr lang="th-TH" dirty="0">
              <a:solidFill>
                <a:srgbClr val="455F51"/>
              </a:solidFill>
            </a:endParaRPr>
          </a:p>
        </p:txBody>
      </p:sp>
      <p:pic>
        <p:nvPicPr>
          <p:cNvPr id="6" name="Picture 5" descr="untitled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107" y="2008618"/>
            <a:ext cx="4916893" cy="298776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7984707" y="5518519"/>
            <a:ext cx="30734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L1 : 2.1803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cm 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(2.1958 cm)</a:t>
            </a:r>
          </a:p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L2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: 2.2802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cm 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(2.2597 cm)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L3 : 3.5226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cm 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(3.5293 cm)</a:t>
            </a:r>
            <a:r>
              <a:rPr lang="th-TH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th-TH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B533AA-C70A-4D69-A481-5E5A69426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 SemiConden" panose="020B0502040204020203" pitchFamily="34" charset="0"/>
              </a:rPr>
              <a:t>summary</a:t>
            </a:r>
            <a:endParaRPr lang="th-TH" dirty="0">
              <a:latin typeface="Bahnschrift SemiBold SemiConden" panose="020B050204020402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0D91DB78-9E4D-4907-9109-B9176500EF30}"/>
              </a:ext>
            </a:extLst>
          </p:cNvPr>
          <p:cNvSpPr/>
          <p:nvPr/>
        </p:nvSpPr>
        <p:spPr>
          <a:xfrm>
            <a:off x="1391478" y="1824678"/>
            <a:ext cx="4704522" cy="4664765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E61D6701-E667-488B-B15C-A749D59768D6}"/>
              </a:ext>
            </a:extLst>
          </p:cNvPr>
          <p:cNvSpPr/>
          <p:nvPr/>
        </p:nvSpPr>
        <p:spPr>
          <a:xfrm>
            <a:off x="6579705" y="1810850"/>
            <a:ext cx="4704522" cy="4664765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AEC69ED-445B-49F1-AA0F-4A129679B099}"/>
              </a:ext>
            </a:extLst>
          </p:cNvPr>
          <p:cNvSpPr txBox="1"/>
          <p:nvPr/>
        </p:nvSpPr>
        <p:spPr>
          <a:xfrm>
            <a:off x="1703909" y="1356143"/>
            <a:ext cx="45130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Bahnschrift" panose="020B0502040204020203" pitchFamily="34" charset="0"/>
                <a:cs typeface="Bangna New" panose="02000506000000020004" pitchFamily="2" charset="0"/>
              </a:rPr>
              <a:t>OPTIMIZATION OUTPUT</a:t>
            </a:r>
            <a:endParaRPr lang="th-TH" sz="2800" dirty="0">
              <a:solidFill>
                <a:schemeClr val="accent3">
                  <a:lumMod val="50000"/>
                </a:schemeClr>
              </a:solidFill>
              <a:latin typeface="Bahnschrift" panose="020B0502040204020203" pitchFamily="34" charset="0"/>
              <a:cs typeface="Bangna New" panose="02000506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8EEB656-72D4-47D3-AD9E-B5E29FA1588B}"/>
              </a:ext>
            </a:extLst>
          </p:cNvPr>
          <p:cNvSpPr txBox="1"/>
          <p:nvPr/>
        </p:nvSpPr>
        <p:spPr>
          <a:xfrm>
            <a:off x="7969525" y="1351297"/>
            <a:ext cx="36774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  <a:cs typeface="Bangna New" panose="02000506000000020004" pitchFamily="2" charset="0"/>
              </a:rPr>
              <a:t>PROBLEMS</a:t>
            </a:r>
            <a:endParaRPr lang="th-TH" sz="28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  <a:cs typeface="Bangna New" panose="02000506000000020004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D97313E-9C22-4C99-9092-E6B222C52F82}"/>
              </a:ext>
            </a:extLst>
          </p:cNvPr>
          <p:cNvSpPr/>
          <p:nvPr/>
        </p:nvSpPr>
        <p:spPr>
          <a:xfrm>
            <a:off x="1630017" y="2414780"/>
            <a:ext cx="1577009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L1 : 2.1803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cm</a:t>
            </a:r>
          </a:p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(2.1958 cm)</a:t>
            </a:r>
            <a:endParaRPr lang="th-TH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E15D9481-5619-4863-B454-8B087B91D479}"/>
              </a:ext>
            </a:extLst>
          </p:cNvPr>
          <p:cNvSpPr/>
          <p:nvPr/>
        </p:nvSpPr>
        <p:spPr>
          <a:xfrm>
            <a:off x="1643269" y="3681114"/>
            <a:ext cx="1577009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L2 : 2.2802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cm</a:t>
            </a:r>
          </a:p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(2.2597 cm)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th-TH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0390E3D4-1235-415D-89CF-781DA92780FC}"/>
              </a:ext>
            </a:extLst>
          </p:cNvPr>
          <p:cNvSpPr/>
          <p:nvPr/>
        </p:nvSpPr>
        <p:spPr>
          <a:xfrm>
            <a:off x="1630016" y="4938139"/>
            <a:ext cx="1577009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L3 : 3.5226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cm</a:t>
            </a:r>
            <a:endParaRPr lang="th-TH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(3.5293 cm)</a:t>
            </a:r>
            <a:r>
              <a:rPr lang="th-TH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th-TH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D90B5534-DC31-41CF-AB10-1373F83CF869}"/>
              </a:ext>
            </a:extLst>
          </p:cNvPr>
          <p:cNvSpPr/>
          <p:nvPr/>
        </p:nvSpPr>
        <p:spPr>
          <a:xfrm>
            <a:off x="4220817" y="2414780"/>
            <a:ext cx="1577009" cy="8299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Bahnschrift" panose="020B0502040204020203" pitchFamily="34" charset="0"/>
              </a:rPr>
              <a:t>Error : </a:t>
            </a:r>
            <a:r>
              <a:rPr lang="en-US" dirty="0"/>
              <a:t>0.706%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BAFCC1E-9F88-4074-B944-569FCFC569AA}"/>
              </a:ext>
            </a:extLst>
          </p:cNvPr>
          <p:cNvSpPr/>
          <p:nvPr/>
        </p:nvSpPr>
        <p:spPr>
          <a:xfrm>
            <a:off x="4220817" y="3681114"/>
            <a:ext cx="1577009" cy="829946"/>
          </a:xfrm>
          <a:prstGeom prst="rect">
            <a:avLst/>
          </a:prstGeom>
          <a:solidFill>
            <a:srgbClr val="4D6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Bahnschrift" panose="020B0502040204020203" pitchFamily="34" charset="0"/>
              </a:rPr>
              <a:t>Error : </a:t>
            </a:r>
            <a:r>
              <a:rPr lang="en-US" dirty="0"/>
              <a:t>3.514% </a:t>
            </a:r>
            <a:endParaRPr lang="th-TH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40B1D1A3-FAA4-4598-BAA2-CE7577196508}"/>
              </a:ext>
            </a:extLst>
          </p:cNvPr>
          <p:cNvSpPr/>
          <p:nvPr/>
        </p:nvSpPr>
        <p:spPr>
          <a:xfrm>
            <a:off x="4220816" y="4938139"/>
            <a:ext cx="1577009" cy="829946"/>
          </a:xfrm>
          <a:prstGeom prst="rect">
            <a:avLst/>
          </a:prstGeom>
          <a:solidFill>
            <a:srgbClr val="4D67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  <a:latin typeface="Bahnschrift" panose="020B0502040204020203" pitchFamily="34" charset="0"/>
              </a:rPr>
              <a:t>Error : </a:t>
            </a:r>
            <a:r>
              <a:rPr lang="en-US" dirty="0"/>
              <a:t>0.190% </a:t>
            </a:r>
            <a:endParaRPr lang="th-TH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xmlns="" id="{375E24F0-0013-44A6-BDE9-0B89BF7C8D97}"/>
              </a:ext>
            </a:extLst>
          </p:cNvPr>
          <p:cNvSpPr/>
          <p:nvPr/>
        </p:nvSpPr>
        <p:spPr>
          <a:xfrm>
            <a:off x="3360078" y="2666424"/>
            <a:ext cx="669235" cy="326657"/>
          </a:xfrm>
          <a:prstGeom prst="rightArrow">
            <a:avLst/>
          </a:prstGeom>
          <a:solidFill>
            <a:srgbClr val="739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xmlns="" id="{E2278F8C-CD15-4FD0-85A9-DF8FE0745589}"/>
              </a:ext>
            </a:extLst>
          </p:cNvPr>
          <p:cNvSpPr/>
          <p:nvPr/>
        </p:nvSpPr>
        <p:spPr>
          <a:xfrm>
            <a:off x="3405809" y="3932758"/>
            <a:ext cx="669235" cy="326657"/>
          </a:xfrm>
          <a:prstGeom prst="rightArrow">
            <a:avLst/>
          </a:prstGeom>
          <a:solidFill>
            <a:srgbClr val="739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xmlns="" id="{BAC0B392-47A4-413C-9B06-EF2EB1842092}"/>
              </a:ext>
            </a:extLst>
          </p:cNvPr>
          <p:cNvSpPr/>
          <p:nvPr/>
        </p:nvSpPr>
        <p:spPr>
          <a:xfrm>
            <a:off x="3405809" y="5189783"/>
            <a:ext cx="669235" cy="326657"/>
          </a:xfrm>
          <a:prstGeom prst="rightArrow">
            <a:avLst/>
          </a:prstGeom>
          <a:solidFill>
            <a:srgbClr val="739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475EF79A-9854-4C2A-90F3-309070E68188}"/>
              </a:ext>
            </a:extLst>
          </p:cNvPr>
          <p:cNvSpPr/>
          <p:nvPr/>
        </p:nvSpPr>
        <p:spPr>
          <a:xfrm>
            <a:off x="6997149" y="2414780"/>
            <a:ext cx="3803374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3D LOCOMOTION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746E6C76-55D4-43A3-A5FF-B68F136D473B}"/>
              </a:ext>
            </a:extLst>
          </p:cNvPr>
          <p:cNvSpPr/>
          <p:nvPr/>
        </p:nvSpPr>
        <p:spPr>
          <a:xfrm>
            <a:off x="6997148" y="3613275"/>
            <a:ext cx="3803374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COMPLEX NUMBERS( THETA ) </a:t>
            </a:r>
          </a:p>
          <a:p>
            <a:pPr algn="ctr"/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FROM INVERSE KINEMATICS</a:t>
            </a:r>
            <a:endParaRPr lang="th-TH" sz="1400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A92F1ECC-380D-4BC5-AB81-E721C9FC17E0}"/>
              </a:ext>
            </a:extLst>
          </p:cNvPr>
          <p:cNvSpPr/>
          <p:nvPr/>
        </p:nvSpPr>
        <p:spPr>
          <a:xfrm>
            <a:off x="6997148" y="4774810"/>
            <a:ext cx="3803374" cy="8299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Bahnschrift" panose="020B0502040204020203" pitchFamily="34" charset="0"/>
              </a:rPr>
              <a:t>TORQUE SPIKE</a:t>
            </a:r>
            <a:endParaRPr lang="th-TH" dirty="0">
              <a:solidFill>
                <a:schemeClr val="accent1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61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157</TotalTime>
  <Words>135</Words>
  <Application>Microsoft Office PowerPoint</Application>
  <PresentationFormat>Widescreen</PresentationFormat>
  <Paragraphs>35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Bahnschrift</vt:lpstr>
      <vt:lpstr>Bahnschrift Light</vt:lpstr>
      <vt:lpstr>Bahnschrift Light SemiCondensed</vt:lpstr>
      <vt:lpstr>Bahnschrift SemiBold SemiConden</vt:lpstr>
      <vt:lpstr>Bangna New</vt:lpstr>
      <vt:lpstr>Cordia New</vt:lpstr>
      <vt:lpstr>Gill Sans MT</vt:lpstr>
      <vt:lpstr>Impact</vt:lpstr>
      <vt:lpstr>Badge</vt:lpstr>
      <vt:lpstr>Basilisk lizard’s  </vt:lpstr>
      <vt:lpstr>Part 1 :</vt:lpstr>
      <vt:lpstr>Part 2 :</vt:lpstr>
      <vt:lpstr>Part 3 :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computer</dc:creator>
  <cp:lastModifiedBy>hp</cp:lastModifiedBy>
  <cp:revision>19</cp:revision>
  <dcterms:created xsi:type="dcterms:W3CDTF">2018-11-26T06:25:57Z</dcterms:created>
  <dcterms:modified xsi:type="dcterms:W3CDTF">2018-11-27T04:19:37Z</dcterms:modified>
</cp:coreProperties>
</file>

<file path=docProps/thumbnail.jpeg>
</file>